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72" r:id="rId5"/>
    <p:sldId id="260" r:id="rId6"/>
    <p:sldId id="273" r:id="rId7"/>
    <p:sldId id="261" r:id="rId8"/>
    <p:sldId id="269" r:id="rId9"/>
    <p:sldId id="276" r:id="rId10"/>
    <p:sldId id="270" r:id="rId11"/>
    <p:sldId id="277" r:id="rId12"/>
    <p:sldId id="262" r:id="rId13"/>
    <p:sldId id="274" r:id="rId14"/>
    <p:sldId id="264" r:id="rId15"/>
    <p:sldId id="25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ilisa Didiza" initials="ND" lastIdx="6" clrIdx="0">
    <p:extLst>
      <p:ext uri="{19B8F6BF-5375-455C-9EA6-DF929625EA0E}">
        <p15:presenceInfo xmlns:p15="http://schemas.microsoft.com/office/powerpoint/2012/main" userId="4aa434067afc0c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B7A"/>
    <a:srgbClr val="0961AA"/>
    <a:srgbClr val="048271"/>
    <a:srgbClr val="D9D9D9"/>
    <a:srgbClr val="70A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3B100-94E1-43ED-AA6F-662F1628BB1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B8AEA71-F579-44B3-B1AB-9DDCC6833C84}">
      <dgm:prSet phldrT="[Text]" custT="1"/>
      <dgm:spPr>
        <a:solidFill>
          <a:schemeClr val="tx2"/>
        </a:solidFill>
      </dgm:spPr>
      <dgm:t>
        <a:bodyPr/>
        <a:lstStyle/>
        <a:p>
          <a:r>
            <a:rPr lang="en-ZA" sz="1600" b="1" dirty="0"/>
            <a:t>Applications</a:t>
          </a:r>
          <a:r>
            <a:rPr lang="en-ZA" sz="1400" b="1" dirty="0"/>
            <a:t>:</a:t>
          </a:r>
        </a:p>
        <a:p>
          <a:r>
            <a:rPr lang="en-ZA" sz="1400" dirty="0"/>
            <a:t>Land degradation</a:t>
          </a:r>
        </a:p>
        <a:p>
          <a:r>
            <a:rPr lang="en-ZA" sz="1400" dirty="0"/>
            <a:t>Urban sprawl</a:t>
          </a:r>
        </a:p>
        <a:p>
          <a:r>
            <a:rPr lang="en-ZA" sz="1400" dirty="0"/>
            <a:t>Water pollution</a:t>
          </a:r>
        </a:p>
      </dgm:t>
    </dgm:pt>
    <dgm:pt modelId="{3F788655-8266-4085-8EE9-12B001F65694}" type="parTrans" cxnId="{4238947B-7681-42CE-85D6-86FA1BF8B0A0}">
      <dgm:prSet/>
      <dgm:spPr/>
      <dgm:t>
        <a:bodyPr/>
        <a:lstStyle/>
        <a:p>
          <a:endParaRPr lang="en-ZA"/>
        </a:p>
      </dgm:t>
    </dgm:pt>
    <dgm:pt modelId="{9E4134E6-F85E-4E58-99B8-F86D1FB21CD7}" type="sibTrans" cxnId="{4238947B-7681-42CE-85D6-86FA1BF8B0A0}">
      <dgm:prSet/>
      <dgm:spPr/>
      <dgm:t>
        <a:bodyPr/>
        <a:lstStyle/>
        <a:p>
          <a:endParaRPr lang="en-ZA"/>
        </a:p>
      </dgm:t>
    </dgm:pt>
    <dgm:pt modelId="{D294DE0F-AF91-4BA8-BAB8-807995E604C1}">
      <dgm:prSet phldrT="[Text]" custT="1"/>
      <dgm:spPr/>
      <dgm:t>
        <a:bodyPr/>
        <a:lstStyle/>
        <a:p>
          <a:r>
            <a:rPr lang="en-ZA" sz="1600" dirty="0"/>
            <a:t>Municipalities</a:t>
          </a:r>
        </a:p>
      </dgm:t>
    </dgm:pt>
    <dgm:pt modelId="{93ABDBFC-CE50-4FEC-8CB7-30E6BCD1CD86}" type="parTrans" cxnId="{3C27B9F4-5A46-4149-ABC4-A023F25C64A9}">
      <dgm:prSet/>
      <dgm:spPr/>
      <dgm:t>
        <a:bodyPr/>
        <a:lstStyle/>
        <a:p>
          <a:endParaRPr lang="en-ZA" dirty="0"/>
        </a:p>
      </dgm:t>
    </dgm:pt>
    <dgm:pt modelId="{9FC83DF1-F019-4A69-86F2-0405729ED092}" type="sibTrans" cxnId="{3C27B9F4-5A46-4149-ABC4-A023F25C64A9}">
      <dgm:prSet/>
      <dgm:spPr/>
      <dgm:t>
        <a:bodyPr/>
        <a:lstStyle/>
        <a:p>
          <a:endParaRPr lang="en-ZA"/>
        </a:p>
      </dgm:t>
    </dgm:pt>
    <dgm:pt modelId="{5FA4C73E-9FCB-43C6-AFCB-9F23391E5EAE}">
      <dgm:prSet phldrT="[Text]" custT="1"/>
      <dgm:spPr/>
      <dgm:t>
        <a:bodyPr/>
        <a:lstStyle/>
        <a:p>
          <a:r>
            <a:rPr lang="en-ZA" sz="1600" dirty="0"/>
            <a:t>Environmental Practitioners</a:t>
          </a:r>
        </a:p>
        <a:p>
          <a:endParaRPr lang="en-ZA" sz="1600" dirty="0"/>
        </a:p>
        <a:p>
          <a:r>
            <a:rPr lang="en-ZA" sz="1600" dirty="0"/>
            <a:t>Communities</a:t>
          </a:r>
        </a:p>
      </dgm:t>
    </dgm:pt>
    <dgm:pt modelId="{FB02FF68-C629-4428-AD58-7858117162A9}" type="parTrans" cxnId="{87FF699B-337A-44E1-867D-50CEE3153EB5}">
      <dgm:prSet/>
      <dgm:spPr/>
      <dgm:t>
        <a:bodyPr/>
        <a:lstStyle/>
        <a:p>
          <a:endParaRPr lang="en-ZA" dirty="0"/>
        </a:p>
      </dgm:t>
    </dgm:pt>
    <dgm:pt modelId="{F9080405-005E-4877-BF79-74791C6CDC4E}" type="sibTrans" cxnId="{87FF699B-337A-44E1-867D-50CEE3153EB5}">
      <dgm:prSet/>
      <dgm:spPr/>
      <dgm:t>
        <a:bodyPr/>
        <a:lstStyle/>
        <a:p>
          <a:endParaRPr lang="en-ZA"/>
        </a:p>
      </dgm:t>
    </dgm:pt>
    <dgm:pt modelId="{342E0A79-1C57-4B5E-9451-403A2913B891}">
      <dgm:prSet phldrT="[Text]"/>
      <dgm:spPr/>
      <dgm:t>
        <a:bodyPr/>
        <a:lstStyle/>
        <a:p>
          <a:r>
            <a:rPr lang="en-ZA" dirty="0"/>
            <a:t>Mining (mining boundary encroachment; rehabilitation)</a:t>
          </a:r>
        </a:p>
      </dgm:t>
    </dgm:pt>
    <dgm:pt modelId="{8B9B9124-554D-4620-80A2-47A86B586E35}" type="parTrans" cxnId="{87AC2531-3759-427C-8DE9-A1EA78B5B586}">
      <dgm:prSet/>
      <dgm:spPr/>
      <dgm:t>
        <a:bodyPr/>
        <a:lstStyle/>
        <a:p>
          <a:endParaRPr lang="en-ZA" dirty="0"/>
        </a:p>
      </dgm:t>
    </dgm:pt>
    <dgm:pt modelId="{D2081D62-D56A-45FE-9E98-9FD11AC79E45}" type="sibTrans" cxnId="{87AC2531-3759-427C-8DE9-A1EA78B5B586}">
      <dgm:prSet/>
      <dgm:spPr/>
      <dgm:t>
        <a:bodyPr/>
        <a:lstStyle/>
        <a:p>
          <a:endParaRPr lang="en-ZA"/>
        </a:p>
      </dgm:t>
    </dgm:pt>
    <dgm:pt modelId="{7BB669A9-A285-49D3-8283-1274D34273BF}">
      <dgm:prSet phldrT="[Text]" custT="1"/>
      <dgm:spPr/>
      <dgm:t>
        <a:bodyPr/>
        <a:lstStyle/>
        <a:p>
          <a:r>
            <a:rPr lang="en-ZA" sz="1600" dirty="0"/>
            <a:t>EO data providers</a:t>
          </a:r>
        </a:p>
        <a:p>
          <a:endParaRPr lang="en-ZA" sz="1600" dirty="0"/>
        </a:p>
        <a:p>
          <a:r>
            <a:rPr lang="en-ZA" sz="1600" dirty="0"/>
            <a:t>Scientists</a:t>
          </a:r>
        </a:p>
      </dgm:t>
    </dgm:pt>
    <dgm:pt modelId="{10F9BB2B-7A59-4469-9173-9CDA0326C2F2}" type="parTrans" cxnId="{CA1AFADF-02E4-4220-AAB8-A27B45F0931E}">
      <dgm:prSet/>
      <dgm:spPr/>
      <dgm:t>
        <a:bodyPr/>
        <a:lstStyle/>
        <a:p>
          <a:endParaRPr lang="en-ZA" dirty="0"/>
        </a:p>
      </dgm:t>
    </dgm:pt>
    <dgm:pt modelId="{01F50EE5-0B0E-4DA5-A2EC-64D1CF5BF341}" type="sibTrans" cxnId="{CA1AFADF-02E4-4220-AAB8-A27B45F0931E}">
      <dgm:prSet/>
      <dgm:spPr/>
      <dgm:t>
        <a:bodyPr/>
        <a:lstStyle/>
        <a:p>
          <a:endParaRPr lang="en-ZA"/>
        </a:p>
      </dgm:t>
    </dgm:pt>
    <dgm:pt modelId="{5408EE87-208B-4A95-A511-96778FA3A891}" type="pres">
      <dgm:prSet presAssocID="{8C23B100-94E1-43ED-AA6F-662F1628BB1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BD2831-2CFB-4FB4-A58A-1CF4258F4675}" type="pres">
      <dgm:prSet presAssocID="{1B8AEA71-F579-44B3-B1AB-9DDCC6833C84}" presName="centerShape" presStyleLbl="node0" presStyleIdx="0" presStyleCnt="1" custScaleX="132313" custScaleY="137310" custLinFactNeighborX="-590"/>
      <dgm:spPr/>
    </dgm:pt>
    <dgm:pt modelId="{63B53026-8F32-4078-8526-F58FF0790D58}" type="pres">
      <dgm:prSet presAssocID="{93ABDBFC-CE50-4FEC-8CB7-30E6BCD1CD86}" presName="Name9" presStyleLbl="parChTrans1D2" presStyleIdx="0" presStyleCnt="4"/>
      <dgm:spPr/>
    </dgm:pt>
    <dgm:pt modelId="{54A5D31C-7BD8-4FA6-AE99-CAE2382F5DA4}" type="pres">
      <dgm:prSet presAssocID="{93ABDBFC-CE50-4FEC-8CB7-30E6BCD1CD86}" presName="connTx" presStyleLbl="parChTrans1D2" presStyleIdx="0" presStyleCnt="4"/>
      <dgm:spPr/>
    </dgm:pt>
    <dgm:pt modelId="{1D850C00-5EEB-4046-8A76-083BE90D9A26}" type="pres">
      <dgm:prSet presAssocID="{D294DE0F-AF91-4BA8-BAB8-807995E604C1}" presName="node" presStyleLbl="node1" presStyleIdx="0" presStyleCnt="4" custScaleX="132884">
        <dgm:presLayoutVars>
          <dgm:bulletEnabled val="1"/>
        </dgm:presLayoutVars>
      </dgm:prSet>
      <dgm:spPr/>
    </dgm:pt>
    <dgm:pt modelId="{AFCA7AAA-B852-4DBC-A912-C32EDCAA5832}" type="pres">
      <dgm:prSet presAssocID="{FB02FF68-C629-4428-AD58-7858117162A9}" presName="Name9" presStyleLbl="parChTrans1D2" presStyleIdx="1" presStyleCnt="4"/>
      <dgm:spPr/>
    </dgm:pt>
    <dgm:pt modelId="{E60DCC85-F3EB-49DB-974D-42FD575FEFBF}" type="pres">
      <dgm:prSet presAssocID="{FB02FF68-C629-4428-AD58-7858117162A9}" presName="connTx" presStyleLbl="parChTrans1D2" presStyleIdx="1" presStyleCnt="4"/>
      <dgm:spPr/>
    </dgm:pt>
    <dgm:pt modelId="{309B5AC5-8A6D-4577-BF8C-66FA4704966E}" type="pres">
      <dgm:prSet presAssocID="{5FA4C73E-9FCB-43C6-AFCB-9F23391E5EAE}" presName="node" presStyleLbl="node1" presStyleIdx="1" presStyleCnt="4" custScaleX="134636" custRadScaleRad="101034">
        <dgm:presLayoutVars>
          <dgm:bulletEnabled val="1"/>
        </dgm:presLayoutVars>
      </dgm:prSet>
      <dgm:spPr/>
    </dgm:pt>
    <dgm:pt modelId="{42C31718-E5B7-47EA-AB2B-55899A912628}" type="pres">
      <dgm:prSet presAssocID="{8B9B9124-554D-4620-80A2-47A86B586E35}" presName="Name9" presStyleLbl="parChTrans1D2" presStyleIdx="2" presStyleCnt="4"/>
      <dgm:spPr/>
    </dgm:pt>
    <dgm:pt modelId="{1DE30DB8-E6CB-4A22-BA70-7DBD023A1938}" type="pres">
      <dgm:prSet presAssocID="{8B9B9124-554D-4620-80A2-47A86B586E35}" presName="connTx" presStyleLbl="parChTrans1D2" presStyleIdx="2" presStyleCnt="4"/>
      <dgm:spPr/>
    </dgm:pt>
    <dgm:pt modelId="{F6F13329-78F1-4D47-9DB4-7E18A546350C}" type="pres">
      <dgm:prSet presAssocID="{342E0A79-1C57-4B5E-9451-403A2913B891}" presName="node" presStyleLbl="node1" presStyleIdx="2" presStyleCnt="4" custScaleX="142489">
        <dgm:presLayoutVars>
          <dgm:bulletEnabled val="1"/>
        </dgm:presLayoutVars>
      </dgm:prSet>
      <dgm:spPr/>
    </dgm:pt>
    <dgm:pt modelId="{7F151085-3269-41E1-9957-8A15E94753C8}" type="pres">
      <dgm:prSet presAssocID="{10F9BB2B-7A59-4469-9173-9CDA0326C2F2}" presName="Name9" presStyleLbl="parChTrans1D2" presStyleIdx="3" presStyleCnt="4"/>
      <dgm:spPr/>
    </dgm:pt>
    <dgm:pt modelId="{922908BD-1F83-4ABB-8C13-FD6DEB072735}" type="pres">
      <dgm:prSet presAssocID="{10F9BB2B-7A59-4469-9173-9CDA0326C2F2}" presName="connTx" presStyleLbl="parChTrans1D2" presStyleIdx="3" presStyleCnt="4"/>
      <dgm:spPr/>
    </dgm:pt>
    <dgm:pt modelId="{9DAF707E-6168-4B7C-85D6-0AA2526C2C7D}" type="pres">
      <dgm:prSet presAssocID="{7BB669A9-A285-49D3-8283-1274D34273BF}" presName="node" presStyleLbl="node1" presStyleIdx="3" presStyleCnt="4" custScaleX="130924">
        <dgm:presLayoutVars>
          <dgm:bulletEnabled val="1"/>
        </dgm:presLayoutVars>
      </dgm:prSet>
      <dgm:spPr/>
    </dgm:pt>
  </dgm:ptLst>
  <dgm:cxnLst>
    <dgm:cxn modelId="{28D4E009-BE54-4B11-B3E8-7BE68DB78DC5}" type="presOf" srcId="{D294DE0F-AF91-4BA8-BAB8-807995E604C1}" destId="{1D850C00-5EEB-4046-8A76-083BE90D9A26}" srcOrd="0" destOrd="0" presId="urn:microsoft.com/office/officeart/2005/8/layout/radial1"/>
    <dgm:cxn modelId="{141AF50A-D7BF-4E72-BC4F-F21192AC9260}" type="presOf" srcId="{93ABDBFC-CE50-4FEC-8CB7-30E6BCD1CD86}" destId="{63B53026-8F32-4078-8526-F58FF0790D58}" srcOrd="0" destOrd="0" presId="urn:microsoft.com/office/officeart/2005/8/layout/radial1"/>
    <dgm:cxn modelId="{2E1EEA28-AC14-463E-8F8E-BFF3AEF691E2}" type="presOf" srcId="{7BB669A9-A285-49D3-8283-1274D34273BF}" destId="{9DAF707E-6168-4B7C-85D6-0AA2526C2C7D}" srcOrd="0" destOrd="0" presId="urn:microsoft.com/office/officeart/2005/8/layout/radial1"/>
    <dgm:cxn modelId="{87AC2531-3759-427C-8DE9-A1EA78B5B586}" srcId="{1B8AEA71-F579-44B3-B1AB-9DDCC6833C84}" destId="{342E0A79-1C57-4B5E-9451-403A2913B891}" srcOrd="2" destOrd="0" parTransId="{8B9B9124-554D-4620-80A2-47A86B586E35}" sibTransId="{D2081D62-D56A-45FE-9E98-9FD11AC79E45}"/>
    <dgm:cxn modelId="{6CCA3A3A-9616-4988-8D25-AE42FC76C29B}" type="presOf" srcId="{10F9BB2B-7A59-4469-9173-9CDA0326C2F2}" destId="{922908BD-1F83-4ABB-8C13-FD6DEB072735}" srcOrd="1" destOrd="0" presId="urn:microsoft.com/office/officeart/2005/8/layout/radial1"/>
    <dgm:cxn modelId="{6D1D684B-7C61-4430-8ED0-DAA2A5F7A4EE}" type="presOf" srcId="{8B9B9124-554D-4620-80A2-47A86B586E35}" destId="{42C31718-E5B7-47EA-AB2B-55899A912628}" srcOrd="0" destOrd="0" presId="urn:microsoft.com/office/officeart/2005/8/layout/radial1"/>
    <dgm:cxn modelId="{A608756B-68D2-43F6-A45F-BFEDEBB92B61}" type="presOf" srcId="{93ABDBFC-CE50-4FEC-8CB7-30E6BCD1CD86}" destId="{54A5D31C-7BD8-4FA6-AE99-CAE2382F5DA4}" srcOrd="1" destOrd="0" presId="urn:microsoft.com/office/officeart/2005/8/layout/radial1"/>
    <dgm:cxn modelId="{4238947B-7681-42CE-85D6-86FA1BF8B0A0}" srcId="{8C23B100-94E1-43ED-AA6F-662F1628BB12}" destId="{1B8AEA71-F579-44B3-B1AB-9DDCC6833C84}" srcOrd="0" destOrd="0" parTransId="{3F788655-8266-4085-8EE9-12B001F65694}" sibTransId="{9E4134E6-F85E-4E58-99B8-F86D1FB21CD7}"/>
    <dgm:cxn modelId="{5EEFC393-3F5D-4B89-951D-74E92224C80E}" type="presOf" srcId="{FB02FF68-C629-4428-AD58-7858117162A9}" destId="{AFCA7AAA-B852-4DBC-A912-C32EDCAA5832}" srcOrd="0" destOrd="0" presId="urn:microsoft.com/office/officeart/2005/8/layout/radial1"/>
    <dgm:cxn modelId="{87FF699B-337A-44E1-867D-50CEE3153EB5}" srcId="{1B8AEA71-F579-44B3-B1AB-9DDCC6833C84}" destId="{5FA4C73E-9FCB-43C6-AFCB-9F23391E5EAE}" srcOrd="1" destOrd="0" parTransId="{FB02FF68-C629-4428-AD58-7858117162A9}" sibTransId="{F9080405-005E-4877-BF79-74791C6CDC4E}"/>
    <dgm:cxn modelId="{657C32A0-ED13-444E-91B7-B290CB790681}" type="presOf" srcId="{10F9BB2B-7A59-4469-9173-9CDA0326C2F2}" destId="{7F151085-3269-41E1-9957-8A15E94753C8}" srcOrd="0" destOrd="0" presId="urn:microsoft.com/office/officeart/2005/8/layout/radial1"/>
    <dgm:cxn modelId="{95299CB4-22A3-464E-9085-6F61C6A45DAB}" type="presOf" srcId="{FB02FF68-C629-4428-AD58-7858117162A9}" destId="{E60DCC85-F3EB-49DB-974D-42FD575FEFBF}" srcOrd="1" destOrd="0" presId="urn:microsoft.com/office/officeart/2005/8/layout/radial1"/>
    <dgm:cxn modelId="{B56966C8-0144-4E99-98EA-88FE4B2D5E2E}" type="presOf" srcId="{8B9B9124-554D-4620-80A2-47A86B586E35}" destId="{1DE30DB8-E6CB-4A22-BA70-7DBD023A1938}" srcOrd="1" destOrd="0" presId="urn:microsoft.com/office/officeart/2005/8/layout/radial1"/>
    <dgm:cxn modelId="{5C8D59D5-7033-4F30-BF35-48174F7F75B7}" type="presOf" srcId="{342E0A79-1C57-4B5E-9451-403A2913B891}" destId="{F6F13329-78F1-4D47-9DB4-7E18A546350C}" srcOrd="0" destOrd="0" presId="urn:microsoft.com/office/officeart/2005/8/layout/radial1"/>
    <dgm:cxn modelId="{CA1AFADF-02E4-4220-AAB8-A27B45F0931E}" srcId="{1B8AEA71-F579-44B3-B1AB-9DDCC6833C84}" destId="{7BB669A9-A285-49D3-8283-1274D34273BF}" srcOrd="3" destOrd="0" parTransId="{10F9BB2B-7A59-4469-9173-9CDA0326C2F2}" sibTransId="{01F50EE5-0B0E-4DA5-A2EC-64D1CF5BF341}"/>
    <dgm:cxn modelId="{297713E2-4B8B-447F-AEF0-D4785E11B486}" type="presOf" srcId="{1B8AEA71-F579-44B3-B1AB-9DDCC6833C84}" destId="{1EBD2831-2CFB-4FB4-A58A-1CF4258F4675}" srcOrd="0" destOrd="0" presId="urn:microsoft.com/office/officeart/2005/8/layout/radial1"/>
    <dgm:cxn modelId="{C33269F0-A8F7-4ABC-9472-848820D1A2CE}" type="presOf" srcId="{5FA4C73E-9FCB-43C6-AFCB-9F23391E5EAE}" destId="{309B5AC5-8A6D-4577-BF8C-66FA4704966E}" srcOrd="0" destOrd="0" presId="urn:microsoft.com/office/officeart/2005/8/layout/radial1"/>
    <dgm:cxn modelId="{3C27B9F4-5A46-4149-ABC4-A023F25C64A9}" srcId="{1B8AEA71-F579-44B3-B1AB-9DDCC6833C84}" destId="{D294DE0F-AF91-4BA8-BAB8-807995E604C1}" srcOrd="0" destOrd="0" parTransId="{93ABDBFC-CE50-4FEC-8CB7-30E6BCD1CD86}" sibTransId="{9FC83DF1-F019-4A69-86F2-0405729ED092}"/>
    <dgm:cxn modelId="{B4535AF6-172E-4E7C-8837-E04907D563E9}" type="presOf" srcId="{8C23B100-94E1-43ED-AA6F-662F1628BB12}" destId="{5408EE87-208B-4A95-A511-96778FA3A891}" srcOrd="0" destOrd="0" presId="urn:microsoft.com/office/officeart/2005/8/layout/radial1"/>
    <dgm:cxn modelId="{1484703F-19E8-44BF-A08E-52C23AA09EAD}" type="presParOf" srcId="{5408EE87-208B-4A95-A511-96778FA3A891}" destId="{1EBD2831-2CFB-4FB4-A58A-1CF4258F4675}" srcOrd="0" destOrd="0" presId="urn:microsoft.com/office/officeart/2005/8/layout/radial1"/>
    <dgm:cxn modelId="{064DB33F-7C19-4A90-B051-B1B39F660FF7}" type="presParOf" srcId="{5408EE87-208B-4A95-A511-96778FA3A891}" destId="{63B53026-8F32-4078-8526-F58FF0790D58}" srcOrd="1" destOrd="0" presId="urn:microsoft.com/office/officeart/2005/8/layout/radial1"/>
    <dgm:cxn modelId="{DE5F994F-2960-442E-BFCD-187B005494CF}" type="presParOf" srcId="{63B53026-8F32-4078-8526-F58FF0790D58}" destId="{54A5D31C-7BD8-4FA6-AE99-CAE2382F5DA4}" srcOrd="0" destOrd="0" presId="urn:microsoft.com/office/officeart/2005/8/layout/radial1"/>
    <dgm:cxn modelId="{C272D6EA-3DC5-4F56-9747-2BB002EA95A1}" type="presParOf" srcId="{5408EE87-208B-4A95-A511-96778FA3A891}" destId="{1D850C00-5EEB-4046-8A76-083BE90D9A26}" srcOrd="2" destOrd="0" presId="urn:microsoft.com/office/officeart/2005/8/layout/radial1"/>
    <dgm:cxn modelId="{59C9FDC3-89E3-4FC2-857C-8703558B4E51}" type="presParOf" srcId="{5408EE87-208B-4A95-A511-96778FA3A891}" destId="{AFCA7AAA-B852-4DBC-A912-C32EDCAA5832}" srcOrd="3" destOrd="0" presId="urn:microsoft.com/office/officeart/2005/8/layout/radial1"/>
    <dgm:cxn modelId="{31E0727A-C2EC-476D-9957-3713397B53C4}" type="presParOf" srcId="{AFCA7AAA-B852-4DBC-A912-C32EDCAA5832}" destId="{E60DCC85-F3EB-49DB-974D-42FD575FEFBF}" srcOrd="0" destOrd="0" presId="urn:microsoft.com/office/officeart/2005/8/layout/radial1"/>
    <dgm:cxn modelId="{64CCB200-26ED-4C18-97B5-2BD874FC1AC3}" type="presParOf" srcId="{5408EE87-208B-4A95-A511-96778FA3A891}" destId="{309B5AC5-8A6D-4577-BF8C-66FA4704966E}" srcOrd="4" destOrd="0" presId="urn:microsoft.com/office/officeart/2005/8/layout/radial1"/>
    <dgm:cxn modelId="{C7BA1955-AE19-4493-ABFC-C496EE9196A4}" type="presParOf" srcId="{5408EE87-208B-4A95-A511-96778FA3A891}" destId="{42C31718-E5B7-47EA-AB2B-55899A912628}" srcOrd="5" destOrd="0" presId="urn:microsoft.com/office/officeart/2005/8/layout/radial1"/>
    <dgm:cxn modelId="{8D17D065-3A33-43E9-879B-39EA30E53867}" type="presParOf" srcId="{42C31718-E5B7-47EA-AB2B-55899A912628}" destId="{1DE30DB8-E6CB-4A22-BA70-7DBD023A1938}" srcOrd="0" destOrd="0" presId="urn:microsoft.com/office/officeart/2005/8/layout/radial1"/>
    <dgm:cxn modelId="{C0DFE619-3AC4-4CFC-A8BF-890269E64FBD}" type="presParOf" srcId="{5408EE87-208B-4A95-A511-96778FA3A891}" destId="{F6F13329-78F1-4D47-9DB4-7E18A546350C}" srcOrd="6" destOrd="0" presId="urn:microsoft.com/office/officeart/2005/8/layout/radial1"/>
    <dgm:cxn modelId="{77D3533E-49A3-47E8-8EA5-924CB7D4BFEF}" type="presParOf" srcId="{5408EE87-208B-4A95-A511-96778FA3A891}" destId="{7F151085-3269-41E1-9957-8A15E94753C8}" srcOrd="7" destOrd="0" presId="urn:microsoft.com/office/officeart/2005/8/layout/radial1"/>
    <dgm:cxn modelId="{4CDFCCF9-30CB-4B27-A8CA-25C20E66D15E}" type="presParOf" srcId="{7F151085-3269-41E1-9957-8A15E94753C8}" destId="{922908BD-1F83-4ABB-8C13-FD6DEB072735}" srcOrd="0" destOrd="0" presId="urn:microsoft.com/office/officeart/2005/8/layout/radial1"/>
    <dgm:cxn modelId="{9C14775B-D14A-4BA0-AC36-8015C32D5676}" type="presParOf" srcId="{5408EE87-208B-4A95-A511-96778FA3A891}" destId="{9DAF707E-6168-4B7C-85D6-0AA2526C2C7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D2831-2CFB-4FB4-A58A-1CF4258F4675}">
      <dsp:nvSpPr>
        <dsp:cNvPr id="0" name=""/>
        <dsp:cNvSpPr/>
      </dsp:nvSpPr>
      <dsp:spPr>
        <a:xfrm>
          <a:off x="3080235" y="1600198"/>
          <a:ext cx="1872388" cy="1943102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Applications</a:t>
          </a:r>
          <a:r>
            <a:rPr lang="en-ZA" sz="1400" b="1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Land degradation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Urban sprawl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Water pollution</a:t>
          </a:r>
        </a:p>
      </dsp:txBody>
      <dsp:txXfrm>
        <a:off x="3354440" y="1884759"/>
        <a:ext cx="1323978" cy="1373980"/>
      </dsp:txXfrm>
    </dsp:sp>
    <dsp:sp modelId="{63B53026-8F32-4078-8526-F58FF0790D58}">
      <dsp:nvSpPr>
        <dsp:cNvPr id="0" name=""/>
        <dsp:cNvSpPr/>
      </dsp:nvSpPr>
      <dsp:spPr>
        <a:xfrm rot="16240564">
          <a:off x="3947238" y="1502941"/>
          <a:ext cx="163235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163235" y="15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</dsp:txBody>
      <dsp:txXfrm>
        <a:off x="4024775" y="1514578"/>
        <a:ext cx="8161" cy="8161"/>
      </dsp:txXfrm>
    </dsp:sp>
    <dsp:sp modelId="{1D850C00-5EEB-4046-8A76-083BE90D9A26}">
      <dsp:nvSpPr>
        <dsp:cNvPr id="0" name=""/>
        <dsp:cNvSpPr/>
      </dsp:nvSpPr>
      <dsp:spPr>
        <a:xfrm>
          <a:off x="3097933" y="21955"/>
          <a:ext cx="1880469" cy="141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Municipalities</a:t>
          </a:r>
        </a:p>
      </dsp:txBody>
      <dsp:txXfrm>
        <a:off x="3373321" y="229195"/>
        <a:ext cx="1329693" cy="1000640"/>
      </dsp:txXfrm>
    </dsp:sp>
    <dsp:sp modelId="{AFCA7AAA-B852-4DBC-A912-C32EDCAA5832}">
      <dsp:nvSpPr>
        <dsp:cNvPr id="0" name=""/>
        <dsp:cNvSpPr/>
      </dsp:nvSpPr>
      <dsp:spPr>
        <a:xfrm rot="10800000">
          <a:off x="4946820" y="2556031"/>
          <a:ext cx="5803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5803" y="15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</dsp:txBody>
      <dsp:txXfrm rot="10800000">
        <a:off x="4949577" y="2571604"/>
        <a:ext cx="290" cy="290"/>
      </dsp:txXfrm>
    </dsp:sp>
    <dsp:sp modelId="{309B5AC5-8A6D-4577-BF8C-66FA4704966E}">
      <dsp:nvSpPr>
        <dsp:cNvPr id="0" name=""/>
        <dsp:cNvSpPr/>
      </dsp:nvSpPr>
      <dsp:spPr>
        <a:xfrm>
          <a:off x="4946820" y="1864189"/>
          <a:ext cx="1905262" cy="141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Environmental Practitioners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Communities</a:t>
          </a:r>
        </a:p>
      </dsp:txBody>
      <dsp:txXfrm>
        <a:off x="5225839" y="2071429"/>
        <a:ext cx="1347224" cy="1000640"/>
      </dsp:txXfrm>
    </dsp:sp>
    <dsp:sp modelId="{42C31718-E5B7-47EA-AB2B-55899A912628}">
      <dsp:nvSpPr>
        <dsp:cNvPr id="0" name=""/>
        <dsp:cNvSpPr/>
      </dsp:nvSpPr>
      <dsp:spPr>
        <a:xfrm rot="5359436">
          <a:off x="3947240" y="3609119"/>
          <a:ext cx="163231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163231" y="15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</dsp:txBody>
      <dsp:txXfrm>
        <a:off x="4024775" y="3620757"/>
        <a:ext cx="8161" cy="8161"/>
      </dsp:txXfrm>
    </dsp:sp>
    <dsp:sp modelId="{F6F13329-78F1-4D47-9DB4-7E18A546350C}">
      <dsp:nvSpPr>
        <dsp:cNvPr id="0" name=""/>
        <dsp:cNvSpPr/>
      </dsp:nvSpPr>
      <dsp:spPr>
        <a:xfrm>
          <a:off x="3029972" y="3706424"/>
          <a:ext cx="2016391" cy="141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Mining (mining boundary encroachment; rehabilitation)</a:t>
          </a:r>
        </a:p>
      </dsp:txBody>
      <dsp:txXfrm>
        <a:off x="3325266" y="3913664"/>
        <a:ext cx="1425803" cy="1000640"/>
      </dsp:txXfrm>
    </dsp:sp>
    <dsp:sp modelId="{7F151085-3269-41E1-9957-8A15E94753C8}">
      <dsp:nvSpPr>
        <dsp:cNvPr id="0" name=""/>
        <dsp:cNvSpPr/>
      </dsp:nvSpPr>
      <dsp:spPr>
        <a:xfrm>
          <a:off x="3080235" y="2556031"/>
          <a:ext cx="42064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42064" y="15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</dsp:txBody>
      <dsp:txXfrm>
        <a:off x="3100216" y="2570698"/>
        <a:ext cx="2103" cy="2103"/>
      </dsp:txXfrm>
    </dsp:sp>
    <dsp:sp modelId="{9DAF707E-6168-4B7C-85D6-0AA2526C2C7D}">
      <dsp:nvSpPr>
        <dsp:cNvPr id="0" name=""/>
        <dsp:cNvSpPr/>
      </dsp:nvSpPr>
      <dsp:spPr>
        <a:xfrm>
          <a:off x="1269567" y="1864189"/>
          <a:ext cx="1852732" cy="141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EO data providers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Scientists</a:t>
          </a:r>
        </a:p>
      </dsp:txBody>
      <dsp:txXfrm>
        <a:off x="1540893" y="2071429"/>
        <a:ext cx="1310080" cy="1000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5014A-4E24-1156-F700-FBB49134315E}"/>
              </a:ext>
            </a:extLst>
          </p:cNvPr>
          <p:cNvSpPr/>
          <p:nvPr userDrawn="1"/>
        </p:nvSpPr>
        <p:spPr>
          <a:xfrm>
            <a:off x="0" y="-1905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                                                                     </a:t>
            </a:r>
            <a:r>
              <a:rPr lang="de-DE" sz="24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de-DE" sz="24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 </a:t>
            </a:r>
            <a:r>
              <a:rPr lang="de-DE" sz="24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 Symposium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                                                                                                                       31</a:t>
            </a:r>
            <a:r>
              <a:rPr lang="de-DE" sz="18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October – 5</a:t>
            </a:r>
            <a:r>
              <a:rPr lang="de-DE" sz="18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November,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8CB76-4039-F92C-0FD3-FB1AFC86C9D0}"/>
              </a:ext>
            </a:extLst>
          </p:cNvPr>
          <p:cNvSpPr txBox="1"/>
          <p:nvPr userDrawn="1"/>
        </p:nvSpPr>
        <p:spPr>
          <a:xfrm>
            <a:off x="1189703" y="6334780"/>
            <a:ext cx="981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0" dirty="0">
                <a:solidFill>
                  <a:srgbClr val="0F8B7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B535C-2032-CA02-00A1-625E85447C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6" y="-126625"/>
            <a:ext cx="3531762" cy="12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5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5014A-4E24-1156-F700-FBB49134315E}"/>
              </a:ext>
            </a:extLst>
          </p:cNvPr>
          <p:cNvSpPr/>
          <p:nvPr userDrawn="1"/>
        </p:nvSpPr>
        <p:spPr>
          <a:xfrm>
            <a:off x="0" y="-1905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feld 9">
            <a:extLst>
              <a:ext uri="{FF2B5EF4-FFF2-40B4-BE49-F238E27FC236}">
                <a16:creationId xmlns:a16="http://schemas.microsoft.com/office/drawing/2014/main" id="{263C7CFA-4A9A-FE2E-828D-E93915007A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018" y="6086209"/>
            <a:ext cx="2597126" cy="6107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en-GB" sz="12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AfriGEO Symposium 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31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 – 5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Nov,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EA9DF-FD13-B346-C13D-219870B30602}"/>
              </a:ext>
            </a:extLst>
          </p:cNvPr>
          <p:cNvSpPr txBox="1"/>
          <p:nvPr userDrawn="1"/>
        </p:nvSpPr>
        <p:spPr>
          <a:xfrm>
            <a:off x="1826791" y="6296844"/>
            <a:ext cx="778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4827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4D29C-8CDE-715C-0209-FF440FA19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" y="124035"/>
            <a:ext cx="2297099" cy="8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4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AC12FE-DD13-46FA-EFD7-F0CEC67DCF7C}"/>
              </a:ext>
            </a:extLst>
          </p:cNvPr>
          <p:cNvSpPr/>
          <p:nvPr userDrawn="1"/>
        </p:nvSpPr>
        <p:spPr>
          <a:xfrm>
            <a:off x="0" y="-3810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F4BC4-A9E9-690B-B6EE-EEEDA45F057B}"/>
              </a:ext>
            </a:extLst>
          </p:cNvPr>
          <p:cNvSpPr txBox="1"/>
          <p:nvPr userDrawn="1"/>
        </p:nvSpPr>
        <p:spPr>
          <a:xfrm>
            <a:off x="1794894" y="6333855"/>
            <a:ext cx="834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F8B7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2A1EB-ED61-D44A-F1DD-BFF5A64B4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" y="124035"/>
            <a:ext cx="2297099" cy="800998"/>
          </a:xfrm>
          <a:prstGeom prst="rect">
            <a:avLst/>
          </a:prstGeom>
        </p:spPr>
      </p:pic>
      <p:sp>
        <p:nvSpPr>
          <p:cNvPr id="7" name="Textfeld 9">
            <a:extLst>
              <a:ext uri="{FF2B5EF4-FFF2-40B4-BE49-F238E27FC236}">
                <a16:creationId xmlns:a16="http://schemas.microsoft.com/office/drawing/2014/main" id="{DCD5DEED-4CAC-DB24-D57E-031C727229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018" y="6086209"/>
            <a:ext cx="2597126" cy="6107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en-GB" sz="12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AfriGEO Symposium 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31</a:t>
            </a:r>
            <a:r>
              <a:rPr lang="de-DE" sz="12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 – 5</a:t>
            </a:r>
            <a:r>
              <a:rPr lang="de-DE" sz="12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Nov, 2022</a:t>
            </a:r>
          </a:p>
        </p:txBody>
      </p:sp>
    </p:spTree>
    <p:extLst>
      <p:ext uri="{BB962C8B-B14F-4D97-AF65-F5344CB8AC3E}">
        <p14:creationId xmlns:p14="http://schemas.microsoft.com/office/powerpoint/2010/main" val="173459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197C-70C1-3D13-3DC8-7C542F96A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D096-BD91-4C07-942B-3DB517D9FE29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FEA65-8560-25BB-DDF9-1DD4469A6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4656-B353-2C5E-FA62-ED05E0FAC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5BE8-2218-4236-A164-167ACF5CB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AE5820-6105-4954-9EA9-142615E718D7}"/>
              </a:ext>
            </a:extLst>
          </p:cNvPr>
          <p:cNvSpPr txBox="1"/>
          <p:nvPr/>
        </p:nvSpPr>
        <p:spPr>
          <a:xfrm>
            <a:off x="1073890" y="2319310"/>
            <a:ext cx="10196623" cy="147651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Using Remote Sensing to detect irrigation practices in the Qhumanco farms </a:t>
            </a:r>
          </a:p>
          <a:p>
            <a:pPr algn="ctr"/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18ACD8-BF03-C7EC-FE06-8E94FB25894B}"/>
              </a:ext>
            </a:extLst>
          </p:cNvPr>
          <p:cNvSpPr txBox="1"/>
          <p:nvPr/>
        </p:nvSpPr>
        <p:spPr>
          <a:xfrm>
            <a:off x="3501038" y="4136023"/>
            <a:ext cx="5342325" cy="1143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Ndilisa Didiza</a:t>
            </a:r>
          </a:p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SA-GEO / Kgothatso Innovations</a:t>
            </a: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530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78AB5A-2225-1E5F-E5C4-FB107EEB34AD}"/>
              </a:ext>
            </a:extLst>
          </p:cNvPr>
          <p:cNvSpPr txBox="1"/>
          <p:nvPr/>
        </p:nvSpPr>
        <p:spPr>
          <a:xfrm>
            <a:off x="1918970" y="83595"/>
            <a:ext cx="835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Irrigated lands - 1996 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70C14-F420-A2FA-7CD2-488D03002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"/>
          <a:stretch/>
        </p:blipFill>
        <p:spPr>
          <a:xfrm>
            <a:off x="1629488" y="1093716"/>
            <a:ext cx="7695487" cy="5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8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3A627-7426-11A5-E8BA-8FD38E584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3472"/>
          <a:stretch/>
        </p:blipFill>
        <p:spPr>
          <a:xfrm>
            <a:off x="1877138" y="1360526"/>
            <a:ext cx="7533562" cy="5497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42BA59-37D0-65FA-01C2-156E35D1758D}"/>
              </a:ext>
            </a:extLst>
          </p:cNvPr>
          <p:cNvSpPr txBox="1"/>
          <p:nvPr/>
        </p:nvSpPr>
        <p:spPr>
          <a:xfrm>
            <a:off x="1918970" y="83595"/>
            <a:ext cx="835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Irrigated lands - 1997 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9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7E37DE-ED26-6B04-0914-14569A099CD2}"/>
              </a:ext>
            </a:extLst>
          </p:cNvPr>
          <p:cNvSpPr txBox="1"/>
          <p:nvPr/>
        </p:nvSpPr>
        <p:spPr>
          <a:xfrm>
            <a:off x="3315665" y="177380"/>
            <a:ext cx="65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DB9CB2-69FF-D1B5-CB60-43DDCE083AFD}"/>
              </a:ext>
            </a:extLst>
          </p:cNvPr>
          <p:cNvSpPr txBox="1"/>
          <p:nvPr/>
        </p:nvSpPr>
        <p:spPr>
          <a:xfrm>
            <a:off x="8058150" y="1876842"/>
            <a:ext cx="3429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1147.59 ha (out of 3000 ha) was identified as irrigated lands during 1996-1998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Irrigation occurred between 1996-1997.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79D6B-40D5-13CC-6696-C5477EDF3B14}"/>
              </a:ext>
            </a:extLst>
          </p:cNvPr>
          <p:cNvSpPr/>
          <p:nvPr/>
        </p:nvSpPr>
        <p:spPr>
          <a:xfrm>
            <a:off x="9544051" y="3992037"/>
            <a:ext cx="1219200" cy="77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A17286-5FA2-B627-7D51-8032C2709964}"/>
              </a:ext>
            </a:extLst>
          </p:cNvPr>
          <p:cNvGrpSpPr/>
          <p:nvPr/>
        </p:nvGrpSpPr>
        <p:grpSpPr>
          <a:xfrm>
            <a:off x="172163" y="1114728"/>
            <a:ext cx="8771812" cy="5667072"/>
            <a:chOff x="172163" y="1114728"/>
            <a:chExt cx="8771812" cy="56670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C4EF5B-2473-DF0F-2790-E48BA60FC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1"/>
            <a:stretch/>
          </p:blipFill>
          <p:spPr>
            <a:xfrm>
              <a:off x="172163" y="1114728"/>
              <a:ext cx="7447838" cy="566707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E09213-3793-6725-BBB2-D9A657B3616F}"/>
                </a:ext>
              </a:extLst>
            </p:cNvPr>
            <p:cNvSpPr/>
            <p:nvPr/>
          </p:nvSpPr>
          <p:spPr>
            <a:xfrm>
              <a:off x="6086475" y="5905500"/>
              <a:ext cx="1181100" cy="775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EFA20C-5A24-5DFA-1518-BC51881453BF}"/>
                </a:ext>
              </a:extLst>
            </p:cNvPr>
            <p:cNvSpPr txBox="1"/>
            <p:nvPr/>
          </p:nvSpPr>
          <p:spPr>
            <a:xfrm>
              <a:off x="5991226" y="6479906"/>
              <a:ext cx="10001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30"/>
                </a:spcAft>
              </a:pPr>
              <a:r>
                <a:rPr lang="en-ZA" sz="900" dirty="0"/>
                <a:t>Irrigated lands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F07DA3-0F84-163E-B32F-C258B061BF44}"/>
                </a:ext>
              </a:extLst>
            </p:cNvPr>
            <p:cNvSpPr txBox="1"/>
            <p:nvPr/>
          </p:nvSpPr>
          <p:spPr>
            <a:xfrm>
              <a:off x="5991225" y="6327059"/>
              <a:ext cx="10096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30"/>
                </a:spcAft>
              </a:pPr>
              <a:r>
                <a:rPr lang="en-ZA" sz="900" dirty="0"/>
                <a:t>Rainfed lands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0462D3-E142-6124-4595-B5E4F8FA7C5D}"/>
                </a:ext>
              </a:extLst>
            </p:cNvPr>
            <p:cNvSpPr txBox="1"/>
            <p:nvPr/>
          </p:nvSpPr>
          <p:spPr>
            <a:xfrm>
              <a:off x="6006539" y="5850889"/>
              <a:ext cx="5905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30"/>
                </a:spcAft>
              </a:pPr>
              <a:r>
                <a:rPr lang="en-ZA" sz="900" dirty="0"/>
                <a:t>Places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510ABD-F88C-A84C-E252-F4B924CFA032}"/>
                </a:ext>
              </a:extLst>
            </p:cNvPr>
            <p:cNvSpPr txBox="1"/>
            <p:nvPr/>
          </p:nvSpPr>
          <p:spPr>
            <a:xfrm>
              <a:off x="5986465" y="6004465"/>
              <a:ext cx="15335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30"/>
                </a:spcAft>
              </a:pPr>
              <a:r>
                <a:rPr lang="en-ZA" sz="900" dirty="0"/>
                <a:t>Qhumanco study boundary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AC824E-916D-AC8B-F71A-5596D35A0C48}"/>
                </a:ext>
              </a:extLst>
            </p:cNvPr>
            <p:cNvSpPr txBox="1"/>
            <p:nvPr/>
          </p:nvSpPr>
          <p:spPr>
            <a:xfrm>
              <a:off x="5991226" y="6187400"/>
              <a:ext cx="1219200" cy="235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30"/>
                </a:spcAft>
              </a:pPr>
              <a:r>
                <a:rPr lang="en-ZA" sz="900" dirty="0"/>
                <a:t>Uncultivated lands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95659A-9E16-8E47-0380-036155C5361B}"/>
                </a:ext>
              </a:extLst>
            </p:cNvPr>
            <p:cNvSpPr/>
            <p:nvPr/>
          </p:nvSpPr>
          <p:spPr>
            <a:xfrm>
              <a:off x="7620001" y="6327059"/>
              <a:ext cx="1323974" cy="353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77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7E37DE-ED26-6B04-0914-14569A099CD2}"/>
              </a:ext>
            </a:extLst>
          </p:cNvPr>
          <p:cNvSpPr txBox="1"/>
          <p:nvPr/>
        </p:nvSpPr>
        <p:spPr>
          <a:xfrm>
            <a:off x="3378188" y="185195"/>
            <a:ext cx="65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A2D36-A43F-C0C3-2493-9885454EB827}"/>
              </a:ext>
            </a:extLst>
          </p:cNvPr>
          <p:cNvSpPr txBox="1"/>
          <p:nvPr/>
        </p:nvSpPr>
        <p:spPr>
          <a:xfrm>
            <a:off x="1157165" y="2167430"/>
            <a:ext cx="43959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 truth about the irrigation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WULA necessary = compliant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Water resources are protected 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86639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875563-CA1D-AFB5-28D7-4E86250E3104}"/>
              </a:ext>
            </a:extLst>
          </p:cNvPr>
          <p:cNvSpPr txBox="1"/>
          <p:nvPr/>
        </p:nvSpPr>
        <p:spPr>
          <a:xfrm>
            <a:off x="1233376" y="126599"/>
            <a:ext cx="10827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application areas of the service &amp;</a:t>
            </a:r>
          </a:p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Collaborators, Stakeholders and Users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79858B-1D01-6E49-91FD-4B2720B33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618751"/>
              </p:ext>
            </p:extLst>
          </p:nvPr>
        </p:nvGraphicFramePr>
        <p:xfrm>
          <a:off x="2098674" y="1257300"/>
          <a:ext cx="8102601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78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8EF5AE-D997-A0B0-B18C-853E362AEB9D}"/>
              </a:ext>
            </a:extLst>
          </p:cNvPr>
          <p:cNvSpPr txBox="1"/>
          <p:nvPr/>
        </p:nvSpPr>
        <p:spPr>
          <a:xfrm>
            <a:off x="6669790" y="2121229"/>
            <a:ext cx="4360160" cy="5829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GB" sz="2400" dirty="0"/>
              <a:t>Qhumanco Agricultural Development Company (Pty) Ltd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CA0DC-5026-A205-1F70-2A676ECFE1F2}"/>
              </a:ext>
            </a:extLst>
          </p:cNvPr>
          <p:cNvSpPr txBox="1"/>
          <p:nvPr/>
        </p:nvSpPr>
        <p:spPr>
          <a:xfrm>
            <a:off x="1579710" y="1874533"/>
            <a:ext cx="4068615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baseline="30000" dirty="0">
                <a:latin typeface="Droid Sans" pitchFamily="34" charset="0"/>
                <a:cs typeface="Droid Sans" pitchFamily="34" charset="0"/>
              </a:rPr>
              <a:t>Ndilisa Didiza</a:t>
            </a:r>
            <a:endParaRPr lang="en-GB" sz="3200" b="1" baseline="30000" dirty="0">
              <a:latin typeface="Droid Sans" pitchFamily="34" charset="0"/>
              <a:cs typeface="Droid Sans" pitchFamily="34" charset="0"/>
            </a:endParaRP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latin typeface="Droid Sans" pitchFamily="34" charset="0"/>
                <a:cs typeface="Droid Sans" pitchFamily="34" charset="0"/>
              </a:rPr>
              <a:t>Kasongo Malunda</a:t>
            </a:r>
            <a:r>
              <a:rPr lang="en-GB" sz="2800" b="1" baseline="30000" dirty="0">
                <a:latin typeface="Droid Sans" pitchFamily="34" charset="0"/>
                <a:cs typeface="Droid Sans" pitchFamily="34" charset="0"/>
              </a:rPr>
              <a:t>2</a:t>
            </a:r>
            <a:endParaRPr lang="en-GB" sz="2800" b="1" dirty="0">
              <a:latin typeface="Droid Sans" pitchFamily="34" charset="0"/>
              <a:cs typeface="Droid Sans" pitchFamily="34" charset="0"/>
            </a:endParaRP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Droid Sans" pitchFamily="34" charset="0"/>
                <a:cs typeface="Droid Sans" pitchFamily="34" charset="0"/>
              </a:rPr>
              <a:t>(1) Kgothatso Innovations, South Africa.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Droid Sans" pitchFamily="34" charset="0"/>
                <a:cs typeface="Droid Sans" pitchFamily="34" charset="0"/>
              </a:rPr>
              <a:t>(2) Unisa, South Africa.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Droid Sans" pitchFamily="34" charset="0"/>
                <a:cs typeface="Droid Sans" pitchFamily="34" charset="0"/>
              </a:rPr>
              <a:t>ndilisa@kgothatsoinnovations.co.za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16374-6B5B-F980-72A5-FAA2DE58BD54}"/>
              </a:ext>
            </a:extLst>
          </p:cNvPr>
          <p:cNvSpPr txBox="1"/>
          <p:nvPr/>
        </p:nvSpPr>
        <p:spPr>
          <a:xfrm>
            <a:off x="3889093" y="340242"/>
            <a:ext cx="52123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en-GB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ADFCC-E5B5-8DC1-22AB-A787718EC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897" y="3047999"/>
            <a:ext cx="2217034" cy="1053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31F37D-007E-7CCA-579C-00CC44915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91" y="4345188"/>
            <a:ext cx="2836160" cy="1072279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EADAD7BB-9F93-DF88-EA21-BB6B406AC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427" y="4428889"/>
            <a:ext cx="16097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13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CADD5-C398-B4ED-0EBA-620C6FA56B00}"/>
              </a:ext>
            </a:extLst>
          </p:cNvPr>
          <p:cNvSpPr txBox="1"/>
          <p:nvPr/>
        </p:nvSpPr>
        <p:spPr>
          <a:xfrm>
            <a:off x="1910942" y="1171860"/>
            <a:ext cx="837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F8B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F8B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F8B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4EE9A-B53C-A03C-39AD-AD96330EB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285"/>
            <a:ext cx="12192000" cy="9687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776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97E5E7-0255-FFAE-24E3-B0BA51A457B5}"/>
              </a:ext>
            </a:extLst>
          </p:cNvPr>
          <p:cNvSpPr txBox="1">
            <a:spLocks/>
          </p:cNvSpPr>
          <p:nvPr/>
        </p:nvSpPr>
        <p:spPr>
          <a:xfrm>
            <a:off x="3578086" y="1968703"/>
            <a:ext cx="5565914" cy="38415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Statement of the problem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Proposed Application Areas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Collaborators, stakeholders and Users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40CB7-4651-C882-FE0E-F627B348F6B3}"/>
              </a:ext>
            </a:extLst>
          </p:cNvPr>
          <p:cNvSpPr txBox="1"/>
          <p:nvPr/>
        </p:nvSpPr>
        <p:spPr>
          <a:xfrm>
            <a:off x="5105587" y="293466"/>
            <a:ext cx="444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2800" dirty="0">
              <a:solidFill>
                <a:srgbClr val="09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415A22-1EC8-5C32-2DE4-89336516E71E}"/>
              </a:ext>
            </a:extLst>
          </p:cNvPr>
          <p:cNvSpPr txBox="1"/>
          <p:nvPr/>
        </p:nvSpPr>
        <p:spPr>
          <a:xfrm>
            <a:off x="4629588" y="299938"/>
            <a:ext cx="526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8E2E3-ABF6-ED02-6B19-C100FD57F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189" y="1150964"/>
            <a:ext cx="8072425" cy="570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7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B9F618-8079-6DBC-2B4E-479806118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379" y="1169001"/>
            <a:ext cx="7241171" cy="5567421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E6C9F2DA-EBD6-8C82-D4F5-3D2C009CBD54}"/>
              </a:ext>
            </a:extLst>
          </p:cNvPr>
          <p:cNvSpPr/>
          <p:nvPr/>
        </p:nvSpPr>
        <p:spPr>
          <a:xfrm>
            <a:off x="6334125" y="3943350"/>
            <a:ext cx="161925" cy="9525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1311B-D7F2-6E14-8671-B27B434FF712}"/>
              </a:ext>
            </a:extLst>
          </p:cNvPr>
          <p:cNvSpPr txBox="1"/>
          <p:nvPr/>
        </p:nvSpPr>
        <p:spPr>
          <a:xfrm>
            <a:off x="8268677" y="6428645"/>
            <a:ext cx="1305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</a:rPr>
              <a:t>Google Earth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3C7C3-0947-0952-C39E-6D0B4C718B6A}"/>
              </a:ext>
            </a:extLst>
          </p:cNvPr>
          <p:cNvSpPr txBox="1"/>
          <p:nvPr/>
        </p:nvSpPr>
        <p:spPr>
          <a:xfrm>
            <a:off x="4629588" y="299938"/>
            <a:ext cx="526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C60D1-1987-8D89-FDE9-DFD366B3692D}"/>
              </a:ext>
            </a:extLst>
          </p:cNvPr>
          <p:cNvSpPr txBox="1"/>
          <p:nvPr/>
        </p:nvSpPr>
        <p:spPr>
          <a:xfrm>
            <a:off x="9353550" y="2413337"/>
            <a:ext cx="2618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National water act (NWA)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Water use licence (WUL)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data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Commercialize today or 12 months later?</a:t>
            </a:r>
          </a:p>
        </p:txBody>
      </p:sp>
    </p:spTree>
    <p:extLst>
      <p:ext uri="{BB962C8B-B14F-4D97-AF65-F5344CB8AC3E}">
        <p14:creationId xmlns:p14="http://schemas.microsoft.com/office/powerpoint/2010/main" val="41325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0EE261-B9C0-94BC-0748-7C1214F1C35C}"/>
              </a:ext>
            </a:extLst>
          </p:cNvPr>
          <p:cNvSpPr txBox="1"/>
          <p:nvPr/>
        </p:nvSpPr>
        <p:spPr>
          <a:xfrm>
            <a:off x="3314393" y="248990"/>
            <a:ext cx="65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the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12647-78B6-C9CE-E1EF-288D29EF563B}"/>
              </a:ext>
            </a:extLst>
          </p:cNvPr>
          <p:cNvSpPr txBox="1"/>
          <p:nvPr/>
        </p:nvSpPr>
        <p:spPr>
          <a:xfrm>
            <a:off x="8905875" y="2991445"/>
            <a:ext cx="328612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 there an existing WUL?</a:t>
            </a:r>
          </a:p>
          <a:p>
            <a:r>
              <a:rPr lang="en-US" sz="2000" dirty="0"/>
              <a:t>         - was the area irrigated               </a:t>
            </a:r>
          </a:p>
          <a:p>
            <a:r>
              <a:rPr lang="en-US" sz="2000" dirty="0"/>
              <a:t>           historically?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578CD-B794-3CB8-4973-8015FEB8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60" y="1254632"/>
            <a:ext cx="8212528" cy="53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0EE261-B9C0-94BC-0748-7C1214F1C35C}"/>
              </a:ext>
            </a:extLst>
          </p:cNvPr>
          <p:cNvSpPr txBox="1"/>
          <p:nvPr/>
        </p:nvSpPr>
        <p:spPr>
          <a:xfrm>
            <a:off x="3314393" y="248990"/>
            <a:ext cx="65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12647-78B6-C9CE-E1EF-288D29EF563B}"/>
              </a:ext>
            </a:extLst>
          </p:cNvPr>
          <p:cNvSpPr txBox="1"/>
          <p:nvPr/>
        </p:nvSpPr>
        <p:spPr>
          <a:xfrm>
            <a:off x="1333500" y="2496145"/>
            <a:ext cx="32861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determine if area was irrigated and if so, when?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we need a WUL</a:t>
            </a:r>
          </a:p>
        </p:txBody>
      </p:sp>
    </p:spTree>
    <p:extLst>
      <p:ext uri="{BB962C8B-B14F-4D97-AF65-F5344CB8AC3E}">
        <p14:creationId xmlns:p14="http://schemas.microsoft.com/office/powerpoint/2010/main" val="11505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0B9388-F3B9-8140-F38B-25405F682771}"/>
              </a:ext>
            </a:extLst>
          </p:cNvPr>
          <p:cNvSpPr txBox="1"/>
          <p:nvPr/>
        </p:nvSpPr>
        <p:spPr>
          <a:xfrm>
            <a:off x="1918970" y="83595"/>
            <a:ext cx="835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3DCB47-9694-4035-E6A4-778D35613B64}"/>
              </a:ext>
            </a:extLst>
          </p:cNvPr>
          <p:cNvSpPr/>
          <p:nvPr/>
        </p:nvSpPr>
        <p:spPr>
          <a:xfrm>
            <a:off x="972113" y="1436015"/>
            <a:ext cx="5447737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E34F79-0FA5-F9BB-E320-7A1EEF2B2F5E}"/>
              </a:ext>
            </a:extLst>
          </p:cNvPr>
          <p:cNvSpPr/>
          <p:nvPr/>
        </p:nvSpPr>
        <p:spPr>
          <a:xfrm>
            <a:off x="3032760" y="6339840"/>
            <a:ext cx="6012180" cy="434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D7C6B-ABD8-50CF-B1A7-E9B016F76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79" y="1219094"/>
            <a:ext cx="5308321" cy="53724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5F52-BE83-55AA-BB21-0E151D87E9CC}"/>
              </a:ext>
            </a:extLst>
          </p:cNvPr>
          <p:cNvSpPr/>
          <p:nvPr/>
        </p:nvSpPr>
        <p:spPr>
          <a:xfrm>
            <a:off x="7635240" y="6328522"/>
            <a:ext cx="1524000" cy="434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232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209DB-9485-72CF-3136-6AA05C35F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37" y="1081303"/>
            <a:ext cx="7476413" cy="5776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AB3CAB-D4FC-0F6F-BB53-7A93336A54AB}"/>
              </a:ext>
            </a:extLst>
          </p:cNvPr>
          <p:cNvSpPr txBox="1"/>
          <p:nvPr/>
        </p:nvSpPr>
        <p:spPr>
          <a:xfrm>
            <a:off x="1918970" y="83595"/>
            <a:ext cx="835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VCI Classes 1996 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3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C70A37-0262-E911-C1F6-10382A3CE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" b="2996"/>
          <a:stretch/>
        </p:blipFill>
        <p:spPr>
          <a:xfrm>
            <a:off x="1610437" y="1095375"/>
            <a:ext cx="7819313" cy="5762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82BA22-24F0-BD0D-A7D4-837577665D52}"/>
              </a:ext>
            </a:extLst>
          </p:cNvPr>
          <p:cNvSpPr txBox="1"/>
          <p:nvPr/>
        </p:nvSpPr>
        <p:spPr>
          <a:xfrm>
            <a:off x="1918970" y="83595"/>
            <a:ext cx="835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LST 1996 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53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Yu Gothic UI Semibold</vt:lpstr>
      <vt:lpstr>Aharoni</vt:lpstr>
      <vt:lpstr>AngsanaUPC</vt:lpstr>
      <vt:lpstr>Arial</vt:lpstr>
      <vt:lpstr>Arial Black</vt:lpstr>
      <vt:lpstr>Berlin Sans FB Demi</vt:lpstr>
      <vt:lpstr>Calibri</vt:lpstr>
      <vt:lpstr>Droid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Admin</cp:lastModifiedBy>
  <cp:revision>76</cp:revision>
  <dcterms:created xsi:type="dcterms:W3CDTF">2022-09-22T09:07:54Z</dcterms:created>
  <dcterms:modified xsi:type="dcterms:W3CDTF">2022-11-01T08:55:57Z</dcterms:modified>
</cp:coreProperties>
</file>